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46" y="4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22750"/>
            <a:ext cx="10464800" cy="774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“在此键入引文。”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/>
          <p:cNvGrpSpPr/>
          <p:nvPr/>
        </p:nvGrpSpPr>
        <p:grpSpPr>
          <a:xfrm>
            <a:off x="-1" y="3467946"/>
            <a:ext cx="12812890" cy="1496908"/>
            <a:chOff x="0" y="0"/>
            <a:chExt cx="12812889" cy="1496906"/>
          </a:xfrm>
        </p:grpSpPr>
        <p:grpSp>
          <p:nvGrpSpPr>
            <p:cNvPr id="119" name="Group 119"/>
            <p:cNvGrpSpPr/>
            <p:nvPr/>
          </p:nvGrpSpPr>
          <p:grpSpPr>
            <a:xfrm>
              <a:off x="413173" y="153528"/>
              <a:ext cx="1011485" cy="675077"/>
              <a:chOff x="0" y="0"/>
              <a:chExt cx="1011484" cy="675075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-1" y="0"/>
                <a:ext cx="622453" cy="675076"/>
              </a:xfrm>
              <a:prstGeom prst="rect">
                <a:avLst/>
              </a:pr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544645" y="0"/>
                <a:ext cx="466840" cy="675076"/>
              </a:xfrm>
              <a:prstGeom prst="rect">
                <a:avLst/>
              </a:prstGeom>
              <a:gradFill flip="none" rotWithShape="1">
                <a:gsLst>
                  <a:gs pos="0">
                    <a:srgbClr val="3333CC"/>
                  </a:gs>
                  <a:gs pos="100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22" name="Group 122"/>
            <p:cNvGrpSpPr/>
            <p:nvPr/>
          </p:nvGrpSpPr>
          <p:grpSpPr>
            <a:xfrm>
              <a:off x="589280" y="754097"/>
              <a:ext cx="1049867" cy="675077"/>
              <a:chOff x="0" y="0"/>
              <a:chExt cx="1049866" cy="675075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-1" y="0"/>
                <a:ext cx="599925" cy="675076"/>
              </a:xfrm>
              <a:prstGeom prst="rect">
                <a:avLst/>
              </a:prstGeom>
              <a:solidFill>
                <a:srgbClr val="FFCF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524933" y="0"/>
                <a:ext cx="524934" cy="675076"/>
              </a:xfrm>
              <a:prstGeom prst="rect">
                <a:avLst/>
              </a:prstGeom>
              <a:gradFill flip="none" rotWithShape="1">
                <a:gsLst>
                  <a:gs pos="0">
                    <a:srgbClr val="FFCF01"/>
                  </a:gs>
                  <a:gs pos="100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23" name="Shape 123"/>
            <p:cNvSpPr/>
            <p:nvPr/>
          </p:nvSpPr>
          <p:spPr>
            <a:xfrm>
              <a:off x="-1" y="650240"/>
              <a:ext cx="796997" cy="600569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903111" y="0"/>
              <a:ext cx="45156" cy="1496907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10800000" flipH="1">
              <a:off x="449297" y="1169528"/>
              <a:ext cx="12363593" cy="79024"/>
            </a:xfrm>
            <a:prstGeom prst="rect">
              <a:avLst/>
            </a:prstGeom>
            <a:gradFill flip="none" rotWithShape="1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1408853" y="-1"/>
            <a:ext cx="11054081" cy="4463628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algn="l" defTabSz="1300480">
              <a:defRPr sz="620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标题文本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sz="half" idx="1"/>
          </p:nvPr>
        </p:nvSpPr>
        <p:spPr>
          <a:xfrm>
            <a:off x="1950719" y="5527040"/>
            <a:ext cx="9103362" cy="422656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9753600" y="9127405"/>
            <a:ext cx="2709334" cy="409449"/>
          </a:xfrm>
          <a:prstGeom prst="rect">
            <a:avLst/>
          </a:prstGeom>
        </p:spPr>
        <p:txBody>
          <a:bodyPr wrap="square" lIns="65023" tIns="65023" rIns="65023" bIns="65023" anchor="b"/>
          <a:lstStyle>
            <a:lvl1pPr algn="r" defTabSz="1300480">
              <a:defRPr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593795" y="785706"/>
            <a:ext cx="623148" cy="675077"/>
          </a:xfrm>
          <a:prstGeom prst="rect">
            <a:avLst/>
          </a:prstGeom>
          <a:solidFill>
            <a:srgbClr val="FFCF0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137919" y="785706"/>
            <a:ext cx="467361" cy="675077"/>
          </a:xfrm>
          <a:prstGeom prst="rect">
            <a:avLst/>
          </a:prstGeom>
          <a:gradFill>
            <a:gsLst>
              <a:gs pos="0">
                <a:srgbClr val="FFCF01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769902" y="1404337"/>
            <a:ext cx="600569" cy="675077"/>
          </a:xfrm>
          <a:prstGeom prst="rect">
            <a:avLst/>
          </a:prstGeom>
          <a:solidFill>
            <a:srgbClr val="3333CC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1295964" y="1386275"/>
            <a:ext cx="523805" cy="675077"/>
          </a:xfrm>
          <a:prstGeom prst="rect">
            <a:avLst/>
          </a:prstGeom>
          <a:gradFill>
            <a:gsLst>
              <a:gs pos="0">
                <a:srgbClr val="3333CC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180622" y="1282417"/>
            <a:ext cx="796996" cy="60057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0000"/>
              </a:gs>
            </a:gsLst>
            <a:lin ang="189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1083733" y="632177"/>
            <a:ext cx="45156" cy="1496908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629919" y="1756551"/>
            <a:ext cx="11699806" cy="45156"/>
          </a:xfrm>
          <a:prstGeom prst="rect">
            <a:avLst/>
          </a:prstGeom>
          <a:gradFill>
            <a:gsLst>
              <a:gs pos="0">
                <a:srgbClr val="1C1C1C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10015502" y="9120632"/>
            <a:ext cx="2709334" cy="409449"/>
          </a:xfrm>
          <a:prstGeom prst="rect">
            <a:avLst/>
          </a:prstGeom>
        </p:spPr>
        <p:txBody>
          <a:bodyPr wrap="square" lIns="65023" tIns="65023" rIns="65023" bIns="65023" anchor="b"/>
          <a:lstStyle>
            <a:lvl1pPr algn="r" defTabSz="1300480">
              <a:defRPr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1636888" y="-776676"/>
            <a:ext cx="11083433" cy="2384214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algn="l" defTabSz="1300480">
              <a:defRPr sz="620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标题文本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1682044" y="2869635"/>
            <a:ext cx="11054081" cy="6883966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3333CC"/>
              </a:buClr>
              <a:buSzPct val="60000"/>
              <a:buFont typeface="Wingdings"/>
              <a:buChar char="■"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906235" indent="-449035" defTabSz="1300480">
              <a:spcBef>
                <a:spcPts val="1000"/>
              </a:spcBef>
              <a:buClr>
                <a:srgbClr val="3333CC"/>
              </a:buClr>
              <a:buSzPct val="55000"/>
              <a:buFont typeface="Wingdings"/>
              <a:buChar char="■"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indent="-419100" defTabSz="1300480">
              <a:spcBef>
                <a:spcPts val="1000"/>
              </a:spcBef>
              <a:buClr>
                <a:srgbClr val="3333CC"/>
              </a:buClr>
              <a:buSzPct val="50000"/>
              <a:buFont typeface="Wingdings"/>
              <a:buChar char="■"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874520" indent="-502920" defTabSz="1300480">
              <a:spcBef>
                <a:spcPts val="1000"/>
              </a:spcBef>
              <a:buClr>
                <a:srgbClr val="3333CC"/>
              </a:buClr>
              <a:buSzPct val="55000"/>
              <a:buFont typeface="Wingdings"/>
              <a:buChar char="■"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387600" indent="-558800" defTabSz="1300480">
              <a:spcBef>
                <a:spcPts val="1000"/>
              </a:spcBef>
              <a:buClr>
                <a:srgbClr val="3333CC"/>
              </a:buClr>
              <a:buSzPct val="50000"/>
              <a:buFont typeface="Wingdings"/>
              <a:buChar char="■"/>
              <a:defRPr sz="4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9.png"/><Relationship Id="rId7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4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1" y="-1"/>
            <a:ext cx="13004802" cy="975360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2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953824" y="1756727"/>
            <a:ext cx="8905241" cy="92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300480">
              <a:lnSpc>
                <a:spcPct val="150000"/>
              </a:lnSpc>
              <a:defRPr sz="6600">
                <a:uFill>
                  <a:solidFill>
                    <a:srgbClr val="333399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rPr dirty="0" err="1"/>
              <a:t>实验室管理实践和体会</a:t>
            </a:r>
            <a:r>
              <a:rPr dirty="0"/>
              <a:t> </a:t>
            </a:r>
          </a:p>
        </p:txBody>
      </p:sp>
      <p:sp>
        <p:nvSpPr>
          <p:cNvPr id="156" name="Shape 156"/>
          <p:cNvSpPr/>
          <p:nvPr/>
        </p:nvSpPr>
        <p:spPr>
          <a:xfrm>
            <a:off x="301809" y="3123071"/>
            <a:ext cx="1240118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30862">
              <a:defRPr sz="2200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3325095" y="4472363"/>
            <a:ext cx="6162699" cy="2939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50000"/>
              </a:lnSpc>
              <a:defRPr sz="4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王 正</a:t>
            </a:r>
          </a:p>
          <a:p>
            <a:pPr defTabSz="650240">
              <a:lnSpc>
                <a:spcPct val="150000"/>
              </a:lnSpc>
              <a:defRPr sz="3400">
                <a:latin typeface="KaiTi"/>
                <a:ea typeface="KaiTi"/>
                <a:cs typeface="KaiTi"/>
                <a:sym typeface="KaiTi"/>
              </a:defRPr>
            </a:pPr>
            <a:r>
              <a:t>法医研究所</a:t>
            </a:r>
          </a:p>
          <a:p>
            <a:pPr defTabSz="650240">
              <a:lnSpc>
                <a:spcPct val="150000"/>
              </a:lnSpc>
              <a:defRPr sz="3400">
                <a:latin typeface="KaiTi"/>
                <a:ea typeface="KaiTi"/>
                <a:cs typeface="KaiTi"/>
                <a:sym typeface="KaiTi"/>
              </a:defRPr>
            </a:pPr>
            <a:r>
              <a:t>华西基础医学与法医学院</a:t>
            </a:r>
          </a:p>
          <a:p>
            <a:pPr defTabSz="650240">
              <a:lnSpc>
                <a:spcPct val="150000"/>
              </a:lnSpc>
              <a:defRPr sz="3400">
                <a:latin typeface="KaiTi"/>
                <a:ea typeface="KaiTi"/>
                <a:cs typeface="KaiTi"/>
                <a:sym typeface="KaiTi"/>
              </a:defRPr>
            </a:pPr>
            <a:r>
              <a:t>四川大学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158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59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60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61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6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62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6" y="0"/>
              <a:ext cx="567623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63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6" y="606812"/>
              <a:ext cx="567623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165" name="屏幕快照 2016-12-13 21.23.39.bmp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3" y="3260"/>
            <a:ext cx="6349481" cy="829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运行机制</a:t>
            </a:r>
          </a:p>
        </p:txBody>
      </p:sp>
      <p:pic>
        <p:nvPicPr>
          <p:cNvPr id="274" name="屏幕快照 2012-09-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_2848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440" y="3644941"/>
            <a:ext cx="4556793" cy="520645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1957886" y="9127764"/>
            <a:ext cx="2247901" cy="40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24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实验台干净整洁</a:t>
            </a:r>
          </a:p>
        </p:txBody>
      </p:sp>
      <p:sp>
        <p:nvSpPr>
          <p:cNvPr id="277" name="Shape 277"/>
          <p:cNvSpPr/>
          <p:nvPr/>
        </p:nvSpPr>
        <p:spPr>
          <a:xfrm>
            <a:off x="5524076" y="2493856"/>
            <a:ext cx="1739901" cy="5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3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维护职责</a:t>
            </a:r>
          </a:p>
        </p:txBody>
      </p:sp>
      <p:pic>
        <p:nvPicPr>
          <p:cNvPr id="278" name="IMG_2796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5947" y="3624156"/>
            <a:ext cx="6788354" cy="524802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8296173" y="9127764"/>
            <a:ext cx="2247901" cy="40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24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实验室预约情况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登记机制</a:t>
            </a:r>
          </a:p>
        </p:txBody>
      </p:sp>
      <p:sp>
        <p:nvSpPr>
          <p:cNvPr id="282" name="Shape 282"/>
          <p:cNvSpPr/>
          <p:nvPr/>
        </p:nvSpPr>
        <p:spPr>
          <a:xfrm>
            <a:off x="908156" y="3006259"/>
            <a:ext cx="10331596" cy="25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仪器使用登记</a:t>
            </a:r>
          </a:p>
          <a:p>
            <a:pPr algn="just" defTabSz="1300480">
              <a:lnSpc>
                <a:spcPct val="200000"/>
              </a:lnSpc>
              <a:spcBef>
                <a:spcPts val="700"/>
              </a:spcBef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试剂耗材登记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83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84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85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86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87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88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290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5161025" y="740918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登记机制</a:t>
            </a:r>
          </a:p>
        </p:txBody>
      </p:sp>
      <p:sp>
        <p:nvSpPr>
          <p:cNvPr id="293" name="Shape 293"/>
          <p:cNvSpPr/>
          <p:nvPr/>
        </p:nvSpPr>
        <p:spPr>
          <a:xfrm>
            <a:off x="5075063" y="2445114"/>
            <a:ext cx="3449039" cy="1188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lnSpc>
                <a:spcPct val="120000"/>
              </a:lnSpc>
              <a:spcBef>
                <a:spcPts val="700"/>
              </a:spcBef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仪器使用登记本</a:t>
            </a:r>
          </a:p>
          <a:p>
            <a:pPr defTabSz="1300480">
              <a:lnSpc>
                <a:spcPct val="120000"/>
              </a:lnSpc>
              <a:spcBef>
                <a:spcPts val="700"/>
              </a:spcBef>
              <a:defRPr sz="28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有录可查原则</a:t>
            </a:r>
          </a:p>
        </p:txBody>
      </p:sp>
      <p:pic>
        <p:nvPicPr>
          <p:cNvPr id="294" name="屏幕快照 2012-09-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" name="Group 301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95" name="6-1.jpg" descr="6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96" name="2-1.jpg" descr="2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97" name="4-1.jpg" descr="4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98" name="5-1.jpg" descr="5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99" name="1-1.jpg" descr="1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00" name="3-1.jpg" descr="3-1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302" name="IMG_2794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149936" y="1150638"/>
            <a:ext cx="5299293" cy="10728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登记机制</a:t>
            </a:r>
          </a:p>
        </p:txBody>
      </p:sp>
      <p:pic>
        <p:nvPicPr>
          <p:cNvPr id="305" name="屏幕快照 2012-09-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4006753" y="2393917"/>
            <a:ext cx="4991294" cy="1188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lnSpc>
                <a:spcPct val="120000"/>
              </a:lnSpc>
              <a:spcBef>
                <a:spcPts val="700"/>
              </a:spcBef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试剂耗材出入库登记表</a:t>
            </a:r>
          </a:p>
          <a:p>
            <a:pPr defTabSz="1300480">
              <a:lnSpc>
                <a:spcPct val="120000"/>
              </a:lnSpc>
              <a:spcBef>
                <a:spcPts val="700"/>
              </a:spcBef>
              <a:defRPr sz="28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可追溯原则</a:t>
            </a:r>
          </a:p>
        </p:txBody>
      </p:sp>
      <p:pic>
        <p:nvPicPr>
          <p:cNvPr id="307" name="屏幕快照 2016-12-14 10.43.51.bmp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3966282"/>
            <a:ext cx="12276127" cy="3882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roup 314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308" name="6-1.jpg" descr="6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09" name="2-1.jpg" descr="2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10" name="4-1.jpg" descr="4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11" name="5-1.jpg" descr="5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12" name="1-1.jpg" descr="1-1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13" name="3-1.jpg" descr="3-1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5687652" y="819160"/>
            <a:ext cx="141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体会</a:t>
            </a:r>
          </a:p>
        </p:txBody>
      </p:sp>
      <p:pic>
        <p:nvPicPr>
          <p:cNvPr id="317" name="屏幕快照 2012-09-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484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0187" y="2938150"/>
            <a:ext cx="7462426" cy="559682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9029700" y="3538616"/>
            <a:ext cx="127000" cy="98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2900" indent="-342900" algn="l" defTabSz="457200">
              <a:lnSpc>
                <a:spcPct val="120000"/>
              </a:lnSpc>
              <a:defRPr sz="3000">
                <a:latin typeface="KaiTi"/>
                <a:ea typeface="KaiTi"/>
                <a:cs typeface="KaiTi"/>
                <a:sym typeface="KaiTi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822424" y="3407871"/>
            <a:ext cx="4155675" cy="4991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49" indent="-323849" algn="just" defTabSz="1300480">
              <a:lnSpc>
                <a:spcPct val="120000"/>
              </a:lnSpc>
              <a:spcBef>
                <a:spcPts val="700"/>
              </a:spcBef>
              <a:buSzPct val="50000"/>
              <a:buChar char="•"/>
              <a:defRPr sz="3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良好的意识</a:t>
            </a:r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3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      </a:t>
            </a:r>
            <a:r>
              <a:rPr sz="2200"/>
              <a:t>实验室明朗有序</a:t>
            </a:r>
            <a:endParaRPr sz="2000"/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3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 sz="2000"/>
          </a:p>
          <a:p>
            <a:pPr marL="323849" indent="-323849" algn="just" defTabSz="1300480">
              <a:lnSpc>
                <a:spcPct val="120000"/>
              </a:lnSpc>
              <a:spcBef>
                <a:spcPts val="700"/>
              </a:spcBef>
              <a:buSzPct val="50000"/>
              <a:buChar char="•"/>
              <a:defRPr sz="3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岗位规范化</a:t>
            </a:r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        流程明确规范化</a:t>
            </a:r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/>
          </a:p>
          <a:p>
            <a:pPr marL="323849" indent="-323849" algn="just" defTabSz="1300480">
              <a:lnSpc>
                <a:spcPct val="120000"/>
              </a:lnSpc>
              <a:spcBef>
                <a:spcPts val="700"/>
              </a:spcBef>
              <a:buSzPct val="50000"/>
              <a:buChar char="•"/>
              <a:defRPr sz="3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彻底执行原则</a:t>
            </a:r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3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      </a:t>
            </a:r>
            <a:r>
              <a:rPr sz="2200"/>
              <a:t>循序渐进、持之以恒</a:t>
            </a:r>
          </a:p>
        </p:txBody>
      </p:sp>
      <p:grpSp>
        <p:nvGrpSpPr>
          <p:cNvPr id="327" name="Group 327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321" name="6-1.jpg" descr="6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22" name="2-1.jpg" descr="2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23" name="4-1.jpg" descr="4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24" name="5-1.jpg" descr="5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25" name="1-1.jpg" descr="1-1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26" name="3-1.jpg" descr="3-1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屏幕快照 2012-09-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9029700" y="3538616"/>
            <a:ext cx="127000" cy="98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2900" indent="-342900" algn="l" defTabSz="457200">
              <a:lnSpc>
                <a:spcPct val="120000"/>
              </a:lnSpc>
              <a:defRPr sz="3000">
                <a:latin typeface="KaiTi"/>
                <a:ea typeface="KaiTi"/>
                <a:cs typeface="KaiTi"/>
                <a:sym typeface="KaiTi"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4281606" y="4355326"/>
            <a:ext cx="4441588" cy="144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9600" b="1">
                <a:ln w="10541">
                  <a:solidFill>
                    <a:srgbClr val="7D7D7D"/>
                  </a:solidFill>
                </a:ln>
                <a:solidFill>
                  <a:srgbClr val="0D0D0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D0D0D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 b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</a:defRPr>
            </a:pPr>
            <a:r>
              <a:rPr sz="9600" b="1">
                <a:ln w="10541">
                  <a:solidFill>
                    <a:srgbClr val="7D7D7D"/>
                  </a:solidFill>
                </a:ln>
                <a:solidFill>
                  <a:srgbClr val="0D0D0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D0D0D"/>
                  </a:solidFill>
                </a:uFill>
              </a:rPr>
              <a:t>Thanks!</a:t>
            </a:r>
          </a:p>
        </p:txBody>
      </p:sp>
      <p:grpSp>
        <p:nvGrpSpPr>
          <p:cNvPr id="338" name="Group 338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332" name="6-1.jpg" descr="6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33" name="2-1.jpg" descr="2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34" name="4-1.jpg" descr="4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35" name="5-1.jpg" descr="5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36" name="1-1.jpg" descr="1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337" name="3-1.jpg" descr="3-1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5687652" y="819160"/>
            <a:ext cx="141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内容</a:t>
            </a:r>
          </a:p>
        </p:txBody>
      </p:sp>
      <p:sp>
        <p:nvSpPr>
          <p:cNvPr id="168" name="Shape 168"/>
          <p:cNvSpPr/>
          <p:nvPr/>
        </p:nvSpPr>
        <p:spPr>
          <a:xfrm>
            <a:off x="831956" y="2079155"/>
            <a:ext cx="9917159" cy="260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法医研究所开放实验室管理机制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法医研究所开放实验室运行机制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法医研究所开放实验室登记体系</a:t>
            </a:r>
            <a:endParaRPr dirty="0"/>
          </a:p>
        </p:txBody>
      </p:sp>
      <p:grpSp>
        <p:nvGrpSpPr>
          <p:cNvPr id="175" name="Group 175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169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70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71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72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6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73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6" y="0"/>
              <a:ext cx="567623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74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6" y="606812"/>
              <a:ext cx="567623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176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926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2991" y="5714347"/>
            <a:ext cx="4716648" cy="3537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484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30373" y="5714347"/>
            <a:ext cx="4709098" cy="3531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管理机制</a:t>
            </a:r>
          </a:p>
        </p:txBody>
      </p:sp>
      <p:grpSp>
        <p:nvGrpSpPr>
          <p:cNvPr id="187" name="Group 187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181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82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83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84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85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86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188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936724" y="2866559"/>
            <a:ext cx="10990805" cy="4856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侯老师领导和监督</a:t>
            </a:r>
          </a:p>
          <a:p>
            <a:pPr algn="just" defTabSz="1300480">
              <a:lnSpc>
                <a:spcPct val="200000"/>
              </a:lnSpc>
              <a:spcBef>
                <a:spcPts val="700"/>
              </a:spcBef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王正和宋凤分工协作</a:t>
            </a:r>
          </a:p>
          <a:p>
            <a:pPr algn="just" defTabSz="1300480">
              <a:lnSpc>
                <a:spcPct val="200000"/>
              </a:lnSpc>
              <a:spcBef>
                <a:spcPts val="700"/>
              </a:spcBef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研究生遵守和维护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936724" y="2866559"/>
            <a:ext cx="10990805" cy="4856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侯老师领导和监督</a:t>
            </a:r>
          </a:p>
          <a:p>
            <a:pPr algn="just" defTabSz="1300480">
              <a:lnSpc>
                <a:spcPct val="200000"/>
              </a:lnSpc>
              <a:spcBef>
                <a:spcPts val="700"/>
              </a:spcBef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王正和宋凤分工协作</a:t>
            </a:r>
          </a:p>
          <a:p>
            <a:pPr algn="just" defTabSz="1300480">
              <a:lnSpc>
                <a:spcPct val="200000"/>
              </a:lnSpc>
              <a:spcBef>
                <a:spcPts val="700"/>
              </a:spcBef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研究生遵守和维护</a:t>
            </a:r>
          </a:p>
        </p:txBody>
      </p:sp>
      <p:grpSp>
        <p:nvGrpSpPr>
          <p:cNvPr id="198" name="Group 198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192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93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94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95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96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197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199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6165850" y="2931811"/>
            <a:ext cx="2095501" cy="138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管理框架规划</a:t>
            </a:r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不定期检查</a:t>
            </a:r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t>纠正失误</a:t>
            </a:r>
          </a:p>
        </p:txBody>
      </p:sp>
      <p:sp>
        <p:nvSpPr>
          <p:cNvPr id="202" name="Shape 202"/>
          <p:cNvSpPr/>
          <p:nvPr/>
        </p:nvSpPr>
        <p:spPr>
          <a:xfrm>
            <a:off x="6165850" y="5214734"/>
            <a:ext cx="3009900" cy="138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细化管理规则</a:t>
            </a:r>
            <a:endParaRPr dirty="0"/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明确岗位规范和分工</a:t>
            </a:r>
            <a:endParaRPr dirty="0"/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以身作则、彻底执行</a:t>
            </a:r>
            <a:endParaRPr dirty="0"/>
          </a:p>
        </p:txBody>
      </p:sp>
      <p:sp>
        <p:nvSpPr>
          <p:cNvPr id="203" name="Shape 203"/>
          <p:cNvSpPr/>
          <p:nvPr/>
        </p:nvSpPr>
        <p:spPr>
          <a:xfrm>
            <a:off x="6165850" y="7629503"/>
            <a:ext cx="2857500" cy="138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建立正确意识</a:t>
            </a:r>
            <a:endParaRPr dirty="0"/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明确角色定位</a:t>
            </a:r>
            <a:endParaRPr dirty="0"/>
          </a:p>
          <a:p>
            <a:pPr algn="just" defTabSz="1300480">
              <a:lnSpc>
                <a:spcPct val="120000"/>
              </a:lnSpc>
              <a:spcBef>
                <a:spcPts val="700"/>
              </a:spcBef>
              <a:defRPr sz="24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严格遵守、尽责维护</a:t>
            </a:r>
            <a:endParaRPr dirty="0"/>
          </a:p>
        </p:txBody>
      </p:sp>
      <p:sp>
        <p:nvSpPr>
          <p:cNvPr id="204" name="Shape 204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管理机制</a:t>
            </a:r>
          </a:p>
        </p:txBody>
      </p:sp>
      <p:pic>
        <p:nvPicPr>
          <p:cNvPr id="205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89176" y="2983930"/>
            <a:ext cx="379500" cy="128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89176" y="5275364"/>
            <a:ext cx="379500" cy="128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89176" y="7681622"/>
            <a:ext cx="379500" cy="1283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运行机制</a:t>
            </a:r>
          </a:p>
        </p:txBody>
      </p:sp>
      <p:sp>
        <p:nvSpPr>
          <p:cNvPr id="210" name="Shape 210"/>
          <p:cNvSpPr/>
          <p:nvPr/>
        </p:nvSpPr>
        <p:spPr>
          <a:xfrm>
            <a:off x="958956" y="2931195"/>
            <a:ext cx="10331596" cy="461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建立开放实验室工作群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预约制度：预约表形式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公共开放：周二和周四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时间观念：周一至周五</a:t>
            </a:r>
            <a:r>
              <a:rPr dirty="0"/>
              <a:t>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8: 30-18: 00</a:t>
            </a:r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32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研究生“区别”预约制</a:t>
            </a:r>
            <a:endParaRPr dirty="0"/>
          </a:p>
        </p:txBody>
      </p:sp>
      <p:grpSp>
        <p:nvGrpSpPr>
          <p:cNvPr id="217" name="Group 217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11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12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13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14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15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16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218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运行机制</a:t>
            </a:r>
          </a:p>
        </p:txBody>
      </p:sp>
      <p:sp>
        <p:nvSpPr>
          <p:cNvPr id="221" name="Shape 221"/>
          <p:cNvSpPr/>
          <p:nvPr/>
        </p:nvSpPr>
        <p:spPr>
          <a:xfrm>
            <a:off x="736674" y="3996859"/>
            <a:ext cx="11314705" cy="207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人员非冗余：根据是否需要使用开放实验室仪器设备变动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进行开放实验室仪器设备的预约</a:t>
            </a: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方便开放实验室通知仪器设备的使用状态</a:t>
            </a:r>
            <a:endParaRPr dirty="0"/>
          </a:p>
        </p:txBody>
      </p:sp>
      <p:grpSp>
        <p:nvGrpSpPr>
          <p:cNvPr id="228" name="Group 228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22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23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24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25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26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27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229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5727276" y="2481209"/>
            <a:ext cx="1333501" cy="5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3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工作群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运行机制</a:t>
            </a:r>
          </a:p>
        </p:txBody>
      </p:sp>
      <p:grpSp>
        <p:nvGrpSpPr>
          <p:cNvPr id="239" name="Group 239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33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34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35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36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37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38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240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预约表填写格式要求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7661" y="3408362"/>
            <a:ext cx="10592732" cy="557676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5727276" y="2481209"/>
            <a:ext cx="1333501" cy="5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3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预约表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运行机制</a:t>
            </a:r>
          </a:p>
        </p:txBody>
      </p:sp>
      <p:grpSp>
        <p:nvGrpSpPr>
          <p:cNvPr id="251" name="Group 251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45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46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47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48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49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50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252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5022850" y="2481209"/>
            <a:ext cx="2959101" cy="5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3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“区别”预约制</a:t>
            </a:r>
          </a:p>
        </p:txBody>
      </p:sp>
      <p:sp>
        <p:nvSpPr>
          <p:cNvPr id="254" name="Shape 254"/>
          <p:cNvSpPr/>
          <p:nvPr/>
        </p:nvSpPr>
        <p:spPr>
          <a:xfrm>
            <a:off x="736674" y="3704759"/>
            <a:ext cx="9954664" cy="473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参与开放实验室维护的研究生</a:t>
            </a:r>
            <a:endParaRPr dirty="0"/>
          </a:p>
          <a:p>
            <a:pPr algn="just" defTabSz="1300480">
              <a:lnSpc>
                <a:spcPct val="150000"/>
              </a:lnSpc>
              <a:spcBef>
                <a:spcPts val="700"/>
              </a:spcBef>
              <a:defRPr sz="2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/>
              <a:t>        </a:t>
            </a:r>
            <a:r>
              <a:rPr dirty="0" err="1"/>
              <a:t>前一个工作日预约下一个工作日</a:t>
            </a:r>
            <a:endParaRPr dirty="0"/>
          </a:p>
          <a:p>
            <a:pPr algn="just" defTabSz="1300480">
              <a:lnSpc>
                <a:spcPct val="150000"/>
              </a:lnSpc>
              <a:spcBef>
                <a:spcPts val="700"/>
              </a:spcBef>
              <a:defRPr sz="2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/>
              <a:t>        取消预约须提前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dirty="0"/>
              <a:t>小时</a:t>
            </a:r>
          </a:p>
          <a:p>
            <a:pPr algn="just" defTabSz="1300480">
              <a:lnSpc>
                <a:spcPct val="200000"/>
              </a:lnSpc>
              <a:spcBef>
                <a:spcPts val="700"/>
              </a:spcBef>
              <a:defRPr sz="2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endParaRPr dirty="0"/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未参与开放实验室维护的研究生</a:t>
            </a:r>
            <a:endParaRPr dirty="0"/>
          </a:p>
          <a:p>
            <a:pPr algn="just" defTabSz="1300480">
              <a:lnSpc>
                <a:spcPct val="150000"/>
              </a:lnSpc>
              <a:spcBef>
                <a:spcPts val="700"/>
              </a:spcBef>
              <a:defRPr sz="2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/>
              <a:t>        提前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48</a:t>
            </a:r>
            <a:r>
              <a:rPr lang="zh-CN" altLang="en-US" dirty="0">
                <a:latin typeface="Times New Roman"/>
                <a:ea typeface="Times New Roman"/>
                <a:cs typeface="Times New Roman"/>
                <a:sym typeface="Times New Roman"/>
              </a:rPr>
              <a:t>小时</a:t>
            </a:r>
            <a:r>
              <a:rPr dirty="0" err="1"/>
              <a:t>预约</a:t>
            </a:r>
            <a:endParaRPr dirty="0"/>
          </a:p>
          <a:p>
            <a:pPr algn="just" defTabSz="1300480">
              <a:lnSpc>
                <a:spcPct val="150000"/>
              </a:lnSpc>
              <a:spcBef>
                <a:spcPts val="700"/>
              </a:spcBef>
              <a:defRPr sz="20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/>
              <a:t>        取消预约须提前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dirty="0"/>
              <a:t>小时</a:t>
            </a:r>
          </a:p>
        </p:txBody>
      </p:sp>
      <p:pic>
        <p:nvPicPr>
          <p:cNvPr id="255" name="pasted-image.pdf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537450" y="4787332"/>
            <a:ext cx="226030" cy="76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pdf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537450" y="7481253"/>
            <a:ext cx="226030" cy="764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5052652" y="819160"/>
            <a:ext cx="2682749" cy="764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5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pPr>
              <a:defRPr>
                <a:uFill>
                  <a:solidFill>
                    <a:srgbClr val="333399"/>
                  </a:solidFill>
                </a:uFill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运行机制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11116505" y="8023211"/>
            <a:ext cx="1881119" cy="1720567"/>
            <a:chOff x="0" y="0"/>
            <a:chExt cx="1881118" cy="1720566"/>
          </a:xfrm>
        </p:grpSpPr>
        <p:pic>
          <p:nvPicPr>
            <p:cNvPr id="259" name="6-1.jpg" descr="6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2943"/>
              <a:ext cx="567623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60" name="2-1.jpg" descr="2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7493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61" name="4-1.jpg" descr="4-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7493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62" name="5-1.jpg" descr="5-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495" y="1152943"/>
              <a:ext cx="567624" cy="567624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63" name="1-1.jpg" descr="1-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495" y="0"/>
              <a:ext cx="567624" cy="568887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64" name="3-1.jpg" descr="3-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495" y="606812"/>
              <a:ext cx="567624" cy="511999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266" name="屏幕快照 2012-09-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12107" y="-424"/>
            <a:ext cx="1283837" cy="128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7988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84577" y="5368316"/>
            <a:ext cx="4684202" cy="351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4921249" y="9165276"/>
            <a:ext cx="3162301" cy="401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24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小设备、耗材摆放有序</a:t>
            </a:r>
          </a:p>
        </p:txBody>
      </p:sp>
      <p:sp>
        <p:nvSpPr>
          <p:cNvPr id="269" name="Shape 269"/>
          <p:cNvSpPr/>
          <p:nvPr/>
        </p:nvSpPr>
        <p:spPr>
          <a:xfrm>
            <a:off x="5524076" y="2493856"/>
            <a:ext cx="1739901" cy="52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1300480">
              <a:lnSpc>
                <a:spcPct val="200000"/>
              </a:lnSpc>
              <a:spcBef>
                <a:spcPts val="700"/>
              </a:spcBef>
              <a:defRPr sz="3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lvl1pPr>
          </a:lstStyle>
          <a:p>
            <a:r>
              <a:t>维护职责</a:t>
            </a:r>
          </a:p>
        </p:txBody>
      </p:sp>
      <p:sp>
        <p:nvSpPr>
          <p:cNvPr id="270" name="Shape 270"/>
          <p:cNvSpPr/>
          <p:nvPr/>
        </p:nvSpPr>
        <p:spPr>
          <a:xfrm>
            <a:off x="736674" y="3185762"/>
            <a:ext cx="11314705" cy="1335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/>
              <a:t>实验台清洁：每周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dirty="0"/>
              <a:t>次</a:t>
            </a:r>
          </a:p>
          <a:p>
            <a:pPr marL="323850" indent="-323850" algn="just" defTabSz="1300480">
              <a:lnSpc>
                <a:spcPct val="200000"/>
              </a:lnSpc>
              <a:spcBef>
                <a:spcPts val="700"/>
              </a:spcBef>
              <a:buSzPct val="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KaiTi"/>
                <a:ea typeface="KaiTi"/>
                <a:cs typeface="KaiTi"/>
                <a:sym typeface="KaiTi"/>
              </a:defRPr>
            </a:pPr>
            <a:r>
              <a:rPr dirty="0" err="1"/>
              <a:t>预约表内容汇总到展板</a:t>
            </a:r>
            <a:endParaRPr dirty="0"/>
          </a:p>
        </p:txBody>
      </p:sp>
      <p:pic>
        <p:nvPicPr>
          <p:cNvPr id="271" name="IMG_2795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98907" y="5367529"/>
            <a:ext cx="4686301" cy="3514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121</Words>
  <Application>Microsoft Office PowerPoint</Application>
  <PresentationFormat>自定义</PresentationFormat>
  <Paragraphs>81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Helvetica Light</vt:lpstr>
      <vt:lpstr>Helvetica Neue</vt:lpstr>
      <vt:lpstr>KaiTi</vt:lpstr>
      <vt:lpstr>Arial</vt:lpstr>
      <vt:lpstr>Helvetica</vt:lpstr>
      <vt:lpstr>Tahoma</vt:lpstr>
      <vt:lpstr>Times New Roman</vt:lpstr>
      <vt:lpstr>Wingdings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Zheng Wang</cp:lastModifiedBy>
  <cp:revision>5</cp:revision>
  <dcterms:modified xsi:type="dcterms:W3CDTF">2017-01-04T05:47:58Z</dcterms:modified>
</cp:coreProperties>
</file>